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45" r:id="rId3"/>
    <p:sldId id="311" r:id="rId4"/>
    <p:sldId id="257" r:id="rId5"/>
    <p:sldId id="379" r:id="rId6"/>
    <p:sldId id="268" r:id="rId7"/>
    <p:sldId id="317" r:id="rId8"/>
    <p:sldId id="314" r:id="rId9"/>
    <p:sldId id="316" r:id="rId10"/>
    <p:sldId id="318" r:id="rId11"/>
    <p:sldId id="319" r:id="rId12"/>
    <p:sldId id="366" r:id="rId13"/>
    <p:sldId id="365" r:id="rId14"/>
    <p:sldId id="383" r:id="rId15"/>
    <p:sldId id="323" r:id="rId16"/>
    <p:sldId id="367" r:id="rId17"/>
    <p:sldId id="384" r:id="rId18"/>
    <p:sldId id="385" r:id="rId19"/>
    <p:sldId id="328" r:id="rId20"/>
    <p:sldId id="320" r:id="rId21"/>
    <p:sldId id="354" r:id="rId22"/>
    <p:sldId id="350" r:id="rId23"/>
    <p:sldId id="376" r:id="rId24"/>
    <p:sldId id="368" r:id="rId25"/>
    <p:sldId id="369" r:id="rId26"/>
    <p:sldId id="372" r:id="rId27"/>
    <p:sldId id="373" r:id="rId28"/>
    <p:sldId id="374" r:id="rId29"/>
    <p:sldId id="375" r:id="rId30"/>
    <p:sldId id="321" r:id="rId31"/>
    <p:sldId id="380" r:id="rId32"/>
    <p:sldId id="325" r:id="rId33"/>
    <p:sldId id="326" r:id="rId34"/>
    <p:sldId id="356" r:id="rId35"/>
    <p:sldId id="377" r:id="rId36"/>
    <p:sldId id="358" r:id="rId37"/>
    <p:sldId id="382" r:id="rId38"/>
    <p:sldId id="381" r:id="rId39"/>
    <p:sldId id="332" r:id="rId40"/>
    <p:sldId id="378" r:id="rId41"/>
    <p:sldId id="361" r:id="rId42"/>
    <p:sldId id="331" r:id="rId43"/>
    <p:sldId id="362" r:id="rId44"/>
    <p:sldId id="336" r:id="rId45"/>
    <p:sldId id="337" r:id="rId46"/>
    <p:sldId id="342" r:id="rId47"/>
    <p:sldId id="386" r:id="rId48"/>
    <p:sldId id="338" r:id="rId49"/>
    <p:sldId id="343" r:id="rId50"/>
    <p:sldId id="341" r:id="rId51"/>
    <p:sldId id="344" r:id="rId52"/>
    <p:sldId id="34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a Nguyen" initials="MN" lastIdx="1" clrIdx="0">
    <p:extLst>
      <p:ext uri="{19B8F6BF-5375-455C-9EA6-DF929625EA0E}">
        <p15:presenceInfo xmlns:p15="http://schemas.microsoft.com/office/powerpoint/2012/main" userId="c0902fdd08740f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>
      <p:cViewPr varScale="1">
        <p:scale>
          <a:sx n="74" d="100"/>
          <a:sy n="74" d="100"/>
        </p:scale>
        <p:origin x="12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23T16:02:29.31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144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6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722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778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582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79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76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283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17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843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99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3F86F-4D0D-4077-8D69-6E3C7FEA787A}" type="datetimeFigureOut">
              <a:rPr lang="en-SG" smtClean="0"/>
              <a:t>25/10/2016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16632"/>
            <a:ext cx="3552824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427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 Portal Web Overview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28785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Web App is used for </a:t>
            </a:r>
            <a:r>
              <a:rPr lang="en-US" sz="1400" dirty="0" err="1" smtClean="0"/>
              <a:t>JobSeeker</a:t>
            </a:r>
            <a:r>
              <a:rPr lang="en-US" sz="1400" dirty="0" smtClean="0"/>
              <a:t> / Employer who wants to find/post a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 err="1" smtClean="0"/>
              <a:t>JobSeeker</a:t>
            </a:r>
            <a:r>
              <a:rPr lang="en-SG" sz="1400" dirty="0"/>
              <a:t> </a:t>
            </a:r>
            <a:r>
              <a:rPr lang="en-SG" sz="1400" dirty="0" smtClean="0"/>
              <a:t>&amp; Employer need </a:t>
            </a:r>
            <a:r>
              <a:rPr lang="en-SG" sz="1400" dirty="0"/>
              <a:t>to log-in before using the </a:t>
            </a:r>
            <a:r>
              <a:rPr lang="en-SG" sz="1400" dirty="0" smtClean="0"/>
              <a:t>system.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3888" y="1628800"/>
            <a:ext cx="54726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login to the app to </a:t>
            </a:r>
            <a:r>
              <a:rPr lang="en-SG" sz="1400" b="1" dirty="0" smtClean="0"/>
              <a:t>search/select</a:t>
            </a:r>
            <a:r>
              <a:rPr lang="en-SG" sz="1400" dirty="0" smtClean="0"/>
              <a:t> a desired jobs.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can also view 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, </a:t>
            </a:r>
            <a:r>
              <a:rPr lang="en-SG" sz="1400" b="1" dirty="0" smtClean="0"/>
              <a:t>applied jobs</a:t>
            </a:r>
            <a:r>
              <a:rPr lang="en-SG" sz="1400" dirty="0" smtClean="0"/>
              <a:t>, </a:t>
            </a:r>
            <a:r>
              <a:rPr lang="en-SG" sz="1400" b="1" dirty="0" smtClean="0"/>
              <a:t>update profile</a:t>
            </a:r>
            <a:r>
              <a:rPr lang="en-SG" sz="1400" dirty="0" smtClean="0"/>
              <a:t>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login to the app to </a:t>
            </a:r>
            <a:r>
              <a:rPr lang="en-SG" sz="1400" b="1" dirty="0" smtClean="0"/>
              <a:t>post</a:t>
            </a:r>
            <a:r>
              <a:rPr lang="en-SG" sz="1400" dirty="0" smtClean="0"/>
              <a:t> a job, or </a:t>
            </a:r>
            <a:r>
              <a:rPr lang="en-SG" sz="1400" b="1" dirty="0" smtClean="0"/>
              <a:t>accept/rejec</a:t>
            </a:r>
            <a:r>
              <a:rPr lang="en-SG" sz="1400" dirty="0" smtClean="0"/>
              <a:t>t an applicant.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also view 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, </a:t>
            </a:r>
            <a:r>
              <a:rPr lang="en-SG" sz="1400" b="1" dirty="0" smtClean="0"/>
              <a:t>posted jobs</a:t>
            </a:r>
            <a:r>
              <a:rPr lang="en-SG" sz="1400" dirty="0" smtClean="0"/>
              <a:t>, </a:t>
            </a:r>
            <a:r>
              <a:rPr lang="en-SG" sz="1400" b="1" dirty="0" smtClean="0"/>
              <a:t>update profile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4005064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Please see next  slide for the layout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998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50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Applied Jobs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484784"/>
            <a:ext cx="35986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show status of all applied jobs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job statuses in this screen are “</a:t>
            </a:r>
            <a:r>
              <a:rPr lang="en-SG" sz="1400" b="1" dirty="0" smtClean="0"/>
              <a:t>Pending Approval</a:t>
            </a:r>
            <a:r>
              <a:rPr lang="en-SG" sz="1400" dirty="0" smtClean="0"/>
              <a:t>”, “</a:t>
            </a:r>
            <a:r>
              <a:rPr lang="en-SG" sz="1400" b="1" dirty="0" smtClean="0"/>
              <a:t>Accepted</a:t>
            </a:r>
            <a:r>
              <a:rPr lang="en-SG" sz="1400" dirty="0" smtClean="0"/>
              <a:t>”, “</a:t>
            </a:r>
            <a:r>
              <a:rPr lang="en-SG" sz="1400" b="1" dirty="0" smtClean="0"/>
              <a:t>Rejected</a:t>
            </a:r>
            <a:r>
              <a:rPr lang="en-SG" sz="1400" dirty="0" smtClean="0"/>
              <a:t>”</a:t>
            </a:r>
            <a:endParaRPr lang="en-SG" sz="1400" dirty="0"/>
          </a:p>
          <a:p>
            <a:r>
              <a:rPr lang="en-SG" sz="1400" dirty="0"/>
              <a:t>• </a:t>
            </a:r>
            <a:r>
              <a:rPr lang="en-SG" sz="1400" dirty="0" smtClean="0"/>
              <a:t>Default sort on Descending by Applied Date</a:t>
            </a:r>
            <a:endParaRPr lang="en-SG" sz="1400" dirty="0"/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23928" y="1412776"/>
            <a:ext cx="5220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access to “</a:t>
            </a:r>
            <a:r>
              <a:rPr lang="en-SG" sz="1400" b="1" dirty="0" smtClean="0"/>
              <a:t>Applied Jobs</a:t>
            </a:r>
            <a:r>
              <a:rPr lang="en-SG" sz="1400" dirty="0" smtClean="0"/>
              <a:t>” to view statuses of job (Pending Approval or </a:t>
            </a:r>
            <a:r>
              <a:rPr lang="en-SG" sz="1400" dirty="0" smtClean="0">
                <a:solidFill>
                  <a:srgbClr val="00B050"/>
                </a:solidFill>
              </a:rPr>
              <a:t>Accepted</a:t>
            </a:r>
            <a:r>
              <a:rPr lang="en-SG" sz="1400" dirty="0" smtClean="0"/>
              <a:t> or </a:t>
            </a:r>
            <a:r>
              <a:rPr lang="en-SG" sz="1400" dirty="0" smtClean="0">
                <a:solidFill>
                  <a:srgbClr val="FF0000"/>
                </a:solidFill>
              </a:rPr>
              <a:t>Rejected</a:t>
            </a:r>
            <a:r>
              <a:rPr lang="en-SG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on a job to view more details or Share job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can click </a:t>
            </a:r>
            <a:r>
              <a:rPr lang="en-SG" sz="1400" b="1" dirty="0" smtClean="0"/>
              <a:t>View Message </a:t>
            </a:r>
            <a:r>
              <a:rPr lang="en-SG" sz="1400" dirty="0" smtClean="0"/>
              <a:t>to view message logs from employer (if any) for accepted job</a:t>
            </a:r>
            <a:endParaRPr lang="en-SG" sz="1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34380" y="2996952"/>
            <a:ext cx="7510028" cy="3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63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Jobs Messages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598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page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click on        to open Message list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67944" y="1786049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From the messages list,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</a:t>
            </a:r>
            <a:r>
              <a:rPr lang="en-SG" sz="1400" dirty="0"/>
              <a:t>click </a:t>
            </a:r>
            <a:r>
              <a:rPr lang="en-SG" sz="1400" dirty="0" smtClean="0"/>
              <a:t>on a message to view in more details (message logs) or click “View All Messages” to show all messages screen</a:t>
            </a:r>
            <a:endParaRPr lang="en-SG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846932"/>
            <a:ext cx="2318720" cy="2684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68" y="2216737"/>
            <a:ext cx="256189" cy="2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49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Message Logs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886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The message log screen will be displayed when Jobseeker clicks on a new message from the message list in previous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1786049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screen, Jobseeker can enter new message to reply</a:t>
            </a:r>
            <a:endParaRPr lang="en-SG" sz="14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761898"/>
            <a:ext cx="6729810" cy="36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All Messages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67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displayed when Jobseeker clicks </a:t>
            </a:r>
            <a:r>
              <a:rPr lang="en-SG" sz="1400" b="1" dirty="0" smtClean="0"/>
              <a:t>View All Message </a:t>
            </a:r>
            <a:r>
              <a:rPr lang="en-SG" sz="1400" dirty="0" smtClean="0"/>
              <a:t>from messages list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936" y="1786049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screen, Jobseeker can click on a message to view in more details (message logs) – page 1.10 above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2740156"/>
            <a:ext cx="7488832" cy="38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1.11.1.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 Seeker in Chat Group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67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displayed when Jobseeker clicks View All Message from messages list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936" y="1786049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screen, Jobseeker can click on a message to view in more details (message logs) – page 1.10 above</a:t>
            </a:r>
          </a:p>
        </p:txBody>
      </p:sp>
      <p:pic>
        <p:nvPicPr>
          <p:cNvPr id="6" name="Picture 5" descr="C:\Users\HH-LAP~1\AppData\Local\Temp\SNAGHTMLca4f567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7199674" cy="3565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3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636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Update - Personal Info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5038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Jobseeker clicks on </a:t>
            </a:r>
            <a:r>
              <a:rPr lang="en-SG" sz="1400" b="1" dirty="0" smtClean="0"/>
              <a:t>“Update Profile” </a:t>
            </a:r>
            <a:r>
              <a:rPr lang="en-SG" sz="1400" dirty="0" smtClean="0"/>
              <a:t>option -&gt;  “</a:t>
            </a:r>
            <a:r>
              <a:rPr lang="en-SG" sz="1400" b="1" dirty="0" smtClean="0"/>
              <a:t>Personal Info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155679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pic>
        <p:nvPicPr>
          <p:cNvPr id="7" name="Picture 6" descr="C:\Users\HH-LAP~1\AppData\Local\Temp\SNAGHTMLd319dc2f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72" y="2332073"/>
            <a:ext cx="7037120" cy="442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6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615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Update - Experience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4806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 </a:t>
            </a:r>
            <a:r>
              <a:rPr lang="en-SG" sz="1400" dirty="0"/>
              <a:t>This screen will be displayed when Jobseeker clicks on </a:t>
            </a:r>
            <a:r>
              <a:rPr lang="en-SG" sz="1400" b="1" dirty="0"/>
              <a:t>“Update Profile” </a:t>
            </a:r>
            <a:r>
              <a:rPr lang="en-SG" sz="1400" dirty="0"/>
              <a:t>option -&gt;  </a:t>
            </a:r>
            <a:r>
              <a:rPr lang="en-SG" sz="1400" dirty="0" smtClean="0"/>
              <a:t>“</a:t>
            </a:r>
            <a:r>
              <a:rPr lang="en-SG" sz="1400" b="1" dirty="0" smtClean="0"/>
              <a:t>Experience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275716" y="1521077"/>
            <a:ext cx="25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7" y="2430180"/>
            <a:ext cx="7776865" cy="38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636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1.13.1.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Update - Interested In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4806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 </a:t>
            </a:r>
            <a:r>
              <a:rPr lang="en-SG" sz="1400" dirty="0"/>
              <a:t>This screen will be displayed when Jobseeker clicks on </a:t>
            </a:r>
            <a:r>
              <a:rPr lang="en-SG" sz="1400" b="1" dirty="0"/>
              <a:t>“Update Profile” </a:t>
            </a:r>
            <a:r>
              <a:rPr lang="en-SG" sz="1400" dirty="0"/>
              <a:t>option -&gt;  </a:t>
            </a:r>
            <a:r>
              <a:rPr lang="en-SG" sz="1400" dirty="0" smtClean="0"/>
              <a:t>“</a:t>
            </a:r>
            <a:r>
              <a:rPr lang="en-SG" sz="1400" b="1" dirty="0" smtClean="0"/>
              <a:t>Interested In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275716" y="1521077"/>
            <a:ext cx="25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74141" y="2431051"/>
            <a:ext cx="7814283" cy="38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654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1.13.2.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Update – Additional Info(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4806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 </a:t>
            </a:r>
            <a:r>
              <a:rPr lang="en-SG" sz="1400" dirty="0"/>
              <a:t>This screen will be displayed when Jobseeker clicks on </a:t>
            </a:r>
            <a:r>
              <a:rPr lang="en-SG" sz="1400" b="1" dirty="0"/>
              <a:t>“Update Profile” </a:t>
            </a:r>
            <a:r>
              <a:rPr lang="en-SG" sz="1400" dirty="0"/>
              <a:t>option -&gt;  </a:t>
            </a:r>
            <a:r>
              <a:rPr lang="en-SG" sz="1400" dirty="0" smtClean="0"/>
              <a:t>“</a:t>
            </a:r>
            <a:r>
              <a:rPr lang="en-SG" sz="1400" b="1" dirty="0" smtClean="0"/>
              <a:t>Additional Info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275716" y="1521077"/>
            <a:ext cx="25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605" y="2464423"/>
            <a:ext cx="7591811" cy="37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93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Login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When selecting “</a:t>
            </a:r>
            <a:r>
              <a:rPr lang="en-SG" sz="1400" b="1" dirty="0" smtClean="0"/>
              <a:t>Employer</a:t>
            </a:r>
            <a:r>
              <a:rPr lang="en-SG" sz="1400" dirty="0" smtClean="0"/>
              <a:t>” option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menu, the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 is displayed to require login or request an account.</a:t>
            </a:r>
          </a:p>
          <a:p>
            <a:r>
              <a:rPr lang="en-SG" sz="1400" dirty="0" smtClean="0"/>
              <a:t>• Fields: Email(username), Password</a:t>
            </a:r>
          </a:p>
          <a:p>
            <a:r>
              <a:rPr lang="en-SG" sz="1400" dirty="0" smtClean="0"/>
              <a:t>• Buttons: Login, Remember Me, Forgot password, Request an Account</a:t>
            </a:r>
            <a:r>
              <a:rPr lang="en-SG" sz="1400" dirty="0"/>
              <a:t>, </a:t>
            </a:r>
            <a:r>
              <a:rPr lang="en-SG" sz="1400" dirty="0" smtClean="0"/>
              <a:t>“Call </a:t>
            </a:r>
            <a:r>
              <a:rPr lang="en-SG" sz="1400" dirty="0"/>
              <a:t>our </a:t>
            </a:r>
            <a:r>
              <a:rPr lang="en-SG" sz="1400" dirty="0" smtClean="0"/>
              <a:t>hotline”</a:t>
            </a:r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i="1" dirty="0" smtClean="0"/>
              <a:t>Login</a:t>
            </a:r>
            <a:r>
              <a:rPr lang="en-SG" sz="1400" dirty="0" smtClean="0"/>
              <a:t>, system will check account is valid or not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i="1" dirty="0" smtClean="0"/>
              <a:t>Forgot password</a:t>
            </a:r>
            <a:r>
              <a:rPr lang="en-SG" sz="1400" dirty="0" smtClean="0"/>
              <a:t>” will show next screen to enter username(email) to be received an email for changing password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“</a:t>
            </a:r>
            <a:r>
              <a:rPr lang="en-SG" sz="1400" b="1" i="1" dirty="0" smtClean="0"/>
              <a:t>Remember me</a:t>
            </a:r>
            <a:r>
              <a:rPr lang="en-SG" sz="1400" dirty="0" smtClean="0"/>
              <a:t>” to keep the </a:t>
            </a:r>
            <a:r>
              <a:rPr lang="en-SG" sz="1400" dirty="0" err="1" smtClean="0"/>
              <a:t>loging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i="1" dirty="0" smtClean="0"/>
              <a:t>Request an account </a:t>
            </a:r>
            <a:r>
              <a:rPr lang="en-SG" sz="1400" dirty="0" smtClean="0"/>
              <a:t>“ if user does not have an account.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321592"/>
            <a:ext cx="3627733" cy="46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5976" y="60152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The page NOT logged in yet – for Guest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799288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522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Request Employer Account Page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826" y="1412776"/>
            <a:ext cx="3573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Request an employer account screen with all fields as design</a:t>
            </a:r>
            <a:endParaRPr lang="en-SG" sz="1400" dirty="0"/>
          </a:p>
          <a:p>
            <a:r>
              <a:rPr lang="en-SG" sz="1400" dirty="0"/>
              <a:t>• </a:t>
            </a:r>
            <a:r>
              <a:rPr lang="en-SG" sz="1400" dirty="0" smtClean="0"/>
              <a:t>Buttons: Send Request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1412776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employer requested an account, </a:t>
            </a:r>
            <a:r>
              <a:rPr lang="en-SG" sz="1400" b="1" dirty="0"/>
              <a:t>a</a:t>
            </a:r>
            <a:r>
              <a:rPr lang="en-SG" sz="1400" b="1" dirty="0" smtClean="0"/>
              <a:t>dmin</a:t>
            </a:r>
            <a:r>
              <a:rPr lang="en-SG" sz="1400" dirty="0" smtClean="0"/>
              <a:t> will contact employer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4125" y="5157192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clicking Send Request a next page displays to say </a:t>
            </a:r>
            <a:r>
              <a:rPr lang="en-US" sz="1600" b="1" dirty="0" smtClean="0"/>
              <a:t>“Your </a:t>
            </a:r>
            <a:r>
              <a:rPr lang="en-US" sz="1600" b="1" dirty="0"/>
              <a:t>request has been submitted, you will be contacted by the next working day”</a:t>
            </a:r>
          </a:p>
        </p:txBody>
      </p:sp>
      <p:pic>
        <p:nvPicPr>
          <p:cNvPr id="8" name="Picture 7" descr="C:\Users\HH-LAP~1\AppData\Local\Temp\SNAGHTMLc4be514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54" y="2276872"/>
            <a:ext cx="3861142" cy="43161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ular Callout 5"/>
          <p:cNvSpPr/>
          <p:nvPr/>
        </p:nvSpPr>
        <p:spPr>
          <a:xfrm>
            <a:off x="5039544" y="2481751"/>
            <a:ext cx="4104456" cy="2675441"/>
          </a:xfrm>
          <a:prstGeom prst="wedgeRoundRectCallout">
            <a:avLst>
              <a:gd name="adj1" fmla="val -56290"/>
              <a:gd name="adj2" fmla="val 4197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FF00"/>
                </a:solidFill>
              </a:rPr>
              <a:t>How does employer get login account (user/password) after submitting an request?</a:t>
            </a:r>
          </a:p>
          <a:p>
            <a:r>
              <a:rPr lang="en-US" sz="1400" dirty="0"/>
              <a:t>- </a:t>
            </a:r>
            <a:r>
              <a:rPr lang="en-US" sz="1400" b="1" dirty="0"/>
              <a:t>Resolution 1:</a:t>
            </a:r>
            <a:r>
              <a:rPr lang="en-US" sz="1400" dirty="0"/>
              <a:t> Admin will create account's password and send via email to employer. Then employer can login by registered email and provided password. After logging he can change the password.</a:t>
            </a:r>
          </a:p>
          <a:p>
            <a:r>
              <a:rPr lang="en-US" sz="1400" dirty="0"/>
              <a:t>- </a:t>
            </a:r>
            <a:r>
              <a:rPr lang="en-US" sz="1400" b="1" dirty="0"/>
              <a:t>Resolution 2</a:t>
            </a:r>
            <a:r>
              <a:rPr lang="en-US" sz="1400" dirty="0"/>
              <a:t>: Admin will send employer a link so that employer can click on that link to open Create Account screen. In this screen he can create himself an username/password.</a:t>
            </a:r>
          </a:p>
        </p:txBody>
      </p:sp>
    </p:spTree>
    <p:extLst>
      <p:ext uri="{BB962C8B-B14F-4D97-AF65-F5344CB8AC3E}">
        <p14:creationId xmlns:p14="http://schemas.microsoft.com/office/powerpoint/2010/main" val="7124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484784"/>
            <a:ext cx="576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Home Page for Employer (after login)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473242" cy="46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5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454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 smtClean="0"/>
          </a:p>
          <a:p>
            <a:r>
              <a:rPr lang="en-SG" sz="1400" dirty="0" smtClean="0"/>
              <a:t>• From Home page, Employer can select “</a:t>
            </a:r>
            <a:r>
              <a:rPr lang="en-SG" sz="1400" b="1" dirty="0" smtClean="0"/>
              <a:t>Full Time/ Contact</a:t>
            </a:r>
            <a:r>
              <a:rPr lang="en-SG" sz="1400" dirty="0" smtClean="0"/>
              <a:t>” or “</a:t>
            </a:r>
            <a:r>
              <a:rPr lang="en-SG" sz="1400" b="1" dirty="0" smtClean="0"/>
              <a:t>Part time/</a:t>
            </a:r>
            <a:r>
              <a:rPr lang="en-SG" sz="1400" b="1" dirty="0" err="1" smtClean="0"/>
              <a:t>Temporory</a:t>
            </a:r>
            <a:r>
              <a:rPr lang="en-SG" sz="1400" b="1" dirty="0" smtClean="0"/>
              <a:t>/Project/ </a:t>
            </a:r>
            <a:r>
              <a:rPr lang="en-US" sz="1400" b="1" dirty="0" smtClean="0"/>
              <a:t>Internship”</a:t>
            </a:r>
            <a:endParaRPr lang="en-SG" sz="14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23928" y="1786048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selecting an option, a Create Job page displays  - please look at next slide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34" y="2975626"/>
            <a:ext cx="2171429" cy="29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330" y="3356992"/>
            <a:ext cx="280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All below layouts is demo for “</a:t>
            </a:r>
            <a:r>
              <a:rPr lang="en-US" sz="1600" b="1" i="1" dirty="0" smtClean="0">
                <a:solidFill>
                  <a:srgbClr val="FF0000"/>
                </a:solidFill>
              </a:rPr>
              <a:t>Full time/ Contract</a:t>
            </a:r>
            <a:r>
              <a:rPr lang="en-US" sz="1600" i="1" dirty="0" smtClean="0">
                <a:solidFill>
                  <a:srgbClr val="FF0000"/>
                </a:solidFill>
              </a:rPr>
              <a:t>” type. For the other should similar the layout button some fields are different as requirement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484784"/>
            <a:ext cx="604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Company Info review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7564" y="1998132"/>
            <a:ext cx="7994849" cy="35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484784"/>
            <a:ext cx="494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General Info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8104" y="1269341"/>
            <a:ext cx="324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This mockup for “Part time” job. For “Full Time” will be similar to this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79785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7992888" cy="464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654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</a:t>
            </a:r>
            <a:r>
              <a:rPr lang="en-SG" dirty="0" err="1" smtClean="0">
                <a:latin typeface="Arial Black" panose="020B0A04020102020204" pitchFamily="34" charset="0"/>
              </a:rPr>
              <a:t>JOb</a:t>
            </a:r>
            <a:r>
              <a:rPr lang="en-SG" dirty="0" smtClean="0">
                <a:latin typeface="Arial Black" panose="020B0A04020102020204" pitchFamily="34" charset="0"/>
              </a:rPr>
              <a:t> – General Info (Next page)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292079" y="548680"/>
            <a:ext cx="3590553" cy="1152128"/>
          </a:xfrm>
          <a:prstGeom prst="wedgeRoundRectCallout">
            <a:avLst>
              <a:gd name="adj1" fmla="val -62265"/>
              <a:gd name="adj2" fmla="val 16042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/>
              <a:t>Question 1</a:t>
            </a:r>
            <a:r>
              <a:rPr lang="en-US" sz="1400" dirty="0" smtClean="0"/>
              <a:t>: can employer enter all of [Hours/Day, Days/Week, Days/Month, Hours Selection]; or he can </a:t>
            </a:r>
            <a:r>
              <a:rPr lang="en-US" sz="1400" b="1" dirty="0" smtClean="0"/>
              <a:t>only</a:t>
            </a:r>
            <a:r>
              <a:rPr lang="en-US" sz="1400" dirty="0" smtClean="0"/>
              <a:t> enter one of them ?</a:t>
            </a:r>
            <a:endParaRPr lang="en-US" sz="1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876256" y="2348880"/>
            <a:ext cx="2221109" cy="1512168"/>
          </a:xfrm>
          <a:prstGeom prst="wedgeRoundRectCallout">
            <a:avLst>
              <a:gd name="adj1" fmla="val -62914"/>
              <a:gd name="adj2" fmla="val 23627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/>
              <a:t>Question 2</a:t>
            </a:r>
            <a:r>
              <a:rPr lang="en-US" sz="1400" dirty="0" smtClean="0"/>
              <a:t>: “Hours Selection” should be a dropdown list as mockup or a Range of Hours, example “09:30 AM to 13:30 PM“ 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86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268760"/>
            <a:ext cx="643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Applicant Requirements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8" name="Picture 7" descr="C:\Users\HH-LAP~1\AppData\Local\Temp\SNAGHTMLd399df7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54116"/>
            <a:ext cx="8346839" cy="3879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3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268760"/>
            <a:ext cx="785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Applicant Requirement (Next Page)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6" name="Picture 5" descr="C:\Users\HH-LAP~1\AppData\Local\Temp\SNAGHTMLcfa03a9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50" y="1844824"/>
            <a:ext cx="7988998" cy="3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7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268760"/>
            <a:ext cx="610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Other Requirements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4" name="Picture 3" descr="C:\Users\HH-LAP~1\AppData\Local\Temp\SNAGHTMLd39b922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0" y="1814009"/>
            <a:ext cx="8361663" cy="4135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268760"/>
            <a:ext cx="572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– Confirmation page</a:t>
            </a:r>
            <a:endParaRPr lang="en-SG" dirty="0">
              <a:latin typeface="Arial Black" panose="020B0A04020102020204" pitchFamily="34" charset="0"/>
            </a:endParaRPr>
          </a:p>
        </p:txBody>
      </p:sp>
      <p:pic>
        <p:nvPicPr>
          <p:cNvPr id="7" name="Picture 6" descr="C:\Users\HH-LAP~1\AppData\Local\Temp\SNAGHTMLcf9e283f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72816"/>
            <a:ext cx="7697911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7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09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Arial Black" panose="020B0A04020102020204" pitchFamily="34" charset="0"/>
              </a:rPr>
              <a:t>1.2.	</a:t>
            </a:r>
            <a:r>
              <a:rPr lang="en-SG" dirty="0" smtClean="0">
                <a:latin typeface="Arial Black" panose="020B0A04020102020204" pitchFamily="34" charset="0"/>
              </a:rPr>
              <a:t>Login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When selecting “</a:t>
            </a:r>
            <a:r>
              <a:rPr lang="en-SG" sz="1400" b="1" dirty="0" smtClean="0"/>
              <a:t>Job Seeker</a:t>
            </a:r>
            <a:r>
              <a:rPr lang="en-SG" sz="1400" dirty="0" smtClean="0"/>
              <a:t>” option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menu, the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 is displayed to require login or register an account.</a:t>
            </a:r>
          </a:p>
          <a:p>
            <a:r>
              <a:rPr lang="en-SG" sz="1400" dirty="0" smtClean="0"/>
              <a:t>• Fields: Email(username), Password</a:t>
            </a:r>
          </a:p>
          <a:p>
            <a:r>
              <a:rPr lang="en-SG" sz="1400" dirty="0" smtClean="0"/>
              <a:t>• Buttons: Login, Remember Me, Forgot password, Register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i="1" dirty="0" smtClean="0"/>
              <a:t>Login</a:t>
            </a:r>
            <a:r>
              <a:rPr lang="en-SG" sz="1400" dirty="0" smtClean="0"/>
              <a:t>, system will check account is valid or not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Jobseeker can log in with </a:t>
            </a:r>
            <a:r>
              <a:rPr lang="en-SG" sz="1400" b="1" dirty="0" smtClean="0"/>
              <a:t>Facebook</a:t>
            </a:r>
            <a:r>
              <a:rPr lang="en-SG" sz="1400" dirty="0" smtClean="0"/>
              <a:t> option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i="1" dirty="0" smtClean="0"/>
              <a:t>Forgot password</a:t>
            </a:r>
            <a:r>
              <a:rPr lang="en-SG" sz="1400" dirty="0" smtClean="0"/>
              <a:t>” will show next screen to enter username(email) to be received an email for changing password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Select </a:t>
            </a:r>
            <a:r>
              <a:rPr lang="en-SG" sz="1400" dirty="0" smtClean="0"/>
              <a:t>“</a:t>
            </a:r>
            <a:r>
              <a:rPr lang="en-SG" sz="1400" b="1" i="1" dirty="0" smtClean="0"/>
              <a:t>Keep me signed in</a:t>
            </a:r>
            <a:r>
              <a:rPr lang="en-SG" sz="1400" dirty="0" smtClean="0"/>
              <a:t>” </a:t>
            </a:r>
            <a:r>
              <a:rPr lang="en-SG" sz="1400" dirty="0"/>
              <a:t>to keep the </a:t>
            </a:r>
            <a:r>
              <a:rPr lang="en-SG" sz="1400" dirty="0" err="1"/>
              <a:t>loging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i="1" dirty="0" smtClean="0"/>
              <a:t>Register</a:t>
            </a:r>
            <a:r>
              <a:rPr lang="en-SG" sz="1400" dirty="0" smtClean="0"/>
              <a:t> if user does not have an account.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07" y="1412776"/>
            <a:ext cx="3972782" cy="50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427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My Jobs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3382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</a:t>
            </a:r>
            <a:r>
              <a:rPr lang="en-SG" sz="1400" dirty="0"/>
              <a:t> </a:t>
            </a:r>
            <a:r>
              <a:rPr lang="en-SG" sz="1400" dirty="0" smtClean="0"/>
              <a:t>All statuses of my job are “</a:t>
            </a:r>
            <a:r>
              <a:rPr lang="en-SG" sz="1400" b="1" dirty="0" smtClean="0"/>
              <a:t>Active</a:t>
            </a:r>
            <a:r>
              <a:rPr lang="en-SG" sz="1400" dirty="0" smtClean="0"/>
              <a:t>”, “</a:t>
            </a:r>
            <a:r>
              <a:rPr lang="en-SG" sz="1400" b="1" dirty="0" smtClean="0"/>
              <a:t>Draft</a:t>
            </a:r>
            <a:r>
              <a:rPr lang="en-SG" sz="1400" dirty="0" smtClean="0"/>
              <a:t>”, “ </a:t>
            </a:r>
            <a:r>
              <a:rPr lang="en-SG" sz="1400" b="1" dirty="0" smtClean="0"/>
              <a:t>Scheduled</a:t>
            </a:r>
            <a:r>
              <a:rPr lang="en-SG" sz="1400" dirty="0" smtClean="0"/>
              <a:t>”, “</a:t>
            </a:r>
            <a:r>
              <a:rPr lang="en-SG" sz="1400" b="1" dirty="0" smtClean="0"/>
              <a:t>Deleted</a:t>
            </a:r>
            <a:r>
              <a:rPr lang="en-SG" sz="1400" dirty="0" smtClean="0"/>
              <a:t>”, “</a:t>
            </a:r>
            <a:r>
              <a:rPr lang="en-SG" sz="1400" b="1" dirty="0" smtClean="0"/>
              <a:t>Expired</a:t>
            </a:r>
            <a:r>
              <a:rPr lang="en-SG" sz="1400" dirty="0" smtClean="0"/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1920" y="1556792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From this page, Employer can go each job status page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modify post job but can NOT edit Job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81765"/>
            <a:ext cx="7669637" cy="390606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04296" y="116632"/>
            <a:ext cx="4464496" cy="2088231"/>
          </a:xfrm>
          <a:prstGeom prst="wedgeRoundRectCallout">
            <a:avLst>
              <a:gd name="adj1" fmla="val -74752"/>
              <a:gd name="adj2" fmla="val 45055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FF00"/>
                </a:solidFill>
              </a:rPr>
              <a:t>How does an active job get status of "Expired Job" ?</a:t>
            </a:r>
          </a:p>
          <a:p>
            <a:r>
              <a:rPr lang="en-US" sz="1400" dirty="0">
                <a:solidFill>
                  <a:schemeClr val="bg1"/>
                </a:solidFill>
              </a:rPr>
              <a:t>- </a:t>
            </a:r>
            <a:r>
              <a:rPr lang="en-US" sz="1400" b="1" dirty="0" err="1">
                <a:solidFill>
                  <a:schemeClr val="bg1"/>
                </a:solidFill>
              </a:rPr>
              <a:t>Resoluton</a:t>
            </a:r>
            <a:r>
              <a:rPr lang="en-US" sz="1400" b="1" dirty="0">
                <a:solidFill>
                  <a:schemeClr val="bg1"/>
                </a:solidFill>
              </a:rPr>
              <a:t> 1</a:t>
            </a:r>
            <a:r>
              <a:rPr lang="en-US" sz="1400" dirty="0">
                <a:solidFill>
                  <a:schemeClr val="bg1"/>
                </a:solidFill>
              </a:rPr>
              <a:t>: when posting a job, employer can select an option to expire the job, example,  job expired after "1 month" , "2 months"…and so on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- Resolution2</a:t>
            </a:r>
            <a:r>
              <a:rPr lang="en-US" sz="1400" dirty="0">
                <a:solidFill>
                  <a:schemeClr val="bg1"/>
                </a:solidFill>
              </a:rPr>
              <a:t>: Admin will set the period for each employer, 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+ Employer 1 has period of 1 month for posting job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+ Employer 2 has period of 2 months for posting job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--&gt; then the posted job will be expired when the period of employer is 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reached</a:t>
            </a:r>
          </a:p>
        </p:txBody>
      </p:sp>
    </p:spTree>
    <p:extLst>
      <p:ext uri="{BB962C8B-B14F-4D97-AF65-F5344CB8AC3E}">
        <p14:creationId xmlns:p14="http://schemas.microsoft.com/office/powerpoint/2010/main" val="16189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96752"/>
            <a:ext cx="545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1.27.1.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Active Job Details page(Employer)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302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</a:t>
            </a:r>
            <a:r>
              <a:rPr lang="en-SG" sz="1400" dirty="0"/>
              <a:t> </a:t>
            </a:r>
            <a:r>
              <a:rPr lang="en-SG" sz="1400" dirty="0" smtClean="0"/>
              <a:t>This page displayed when clicking on an Active job in previous 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1880" y="1538789"/>
            <a:ext cx="576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page, Employer can select to view “appending/accepted/rejected applicants”. Employer can also to </a:t>
            </a:r>
            <a:r>
              <a:rPr lang="en-SG" sz="1400" b="1" dirty="0" smtClean="0"/>
              <a:t>message</a:t>
            </a:r>
            <a:r>
              <a:rPr lang="en-SG" sz="1400" dirty="0" smtClean="0"/>
              <a:t> to them.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4096" y="2555612"/>
            <a:ext cx="7796336" cy="40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82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Applicant Listings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06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show all applicants for the selected Job.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This screen displayed when clicking on Pending Applicants option from Job Details - page 1.27.1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1638092"/>
            <a:ext cx="3672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  <a:endParaRPr lang="en-SG" sz="1400" dirty="0" smtClean="0"/>
          </a:p>
          <a:p>
            <a:r>
              <a:rPr lang="en-SG" sz="1400" dirty="0" smtClean="0"/>
              <a:t>• </a:t>
            </a:r>
            <a:r>
              <a:rPr lang="en-SG" sz="1400" dirty="0"/>
              <a:t>Employer can  </a:t>
            </a:r>
            <a:r>
              <a:rPr lang="en-SG" sz="1400" b="1" dirty="0"/>
              <a:t>Save, Accept, Reject </a:t>
            </a:r>
            <a:r>
              <a:rPr lang="en-SG" sz="1400" dirty="0"/>
              <a:t>or</a:t>
            </a:r>
            <a:r>
              <a:rPr lang="en-SG" sz="1400" b="1" dirty="0"/>
              <a:t> Message</a:t>
            </a:r>
            <a:r>
              <a:rPr lang="en-SG" sz="1400" dirty="0"/>
              <a:t>  </a:t>
            </a:r>
            <a:r>
              <a:rPr lang="en-SG" sz="1400" dirty="0" smtClean="0"/>
              <a:t>to an </a:t>
            </a:r>
            <a:r>
              <a:rPr lang="en-SG" sz="1400" dirty="0"/>
              <a:t>applicant </a:t>
            </a:r>
          </a:p>
          <a:p>
            <a:endParaRPr lang="en-SG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7965694" cy="39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41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Applicant Details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670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 smtClean="0"/>
          </a:p>
          <a:p>
            <a:r>
              <a:rPr lang="en-SG" sz="1400" dirty="0" smtClean="0"/>
              <a:t>• This screen will be displayed when employer click on an applicant from the list to view in more details</a:t>
            </a:r>
          </a:p>
          <a:p>
            <a:endParaRPr lang="en-SG" sz="1400" dirty="0" smtClean="0"/>
          </a:p>
          <a:p>
            <a:r>
              <a:rPr lang="en-SG" sz="1400" dirty="0" smtClean="0"/>
              <a:t>• In this </a:t>
            </a:r>
            <a:r>
              <a:rPr lang="en-SG" sz="1400" dirty="0"/>
              <a:t>screen </a:t>
            </a:r>
            <a:r>
              <a:rPr lang="en-SG" sz="1400" dirty="0" smtClean="0"/>
              <a:t>employer can </a:t>
            </a:r>
            <a:r>
              <a:rPr lang="en-SG" sz="1400" b="1" dirty="0" smtClean="0"/>
              <a:t>accept</a:t>
            </a:r>
            <a:r>
              <a:rPr lang="en-SG" sz="1400" dirty="0" smtClean="0"/>
              <a:t>/</a:t>
            </a:r>
            <a:r>
              <a:rPr lang="en-SG" sz="1400" b="1" dirty="0" smtClean="0"/>
              <a:t>reject, save </a:t>
            </a:r>
            <a:r>
              <a:rPr lang="en-SG" sz="1400" dirty="0" smtClean="0"/>
              <a:t>or </a:t>
            </a:r>
            <a:r>
              <a:rPr lang="en-SG" sz="1400" b="1" dirty="0" smtClean="0"/>
              <a:t>message</a:t>
            </a:r>
            <a:r>
              <a:rPr lang="en-SG" sz="1400" dirty="0" smtClean="0"/>
              <a:t> to an applicant</a:t>
            </a:r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139952" y="1764851"/>
            <a:ext cx="3958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dirty="0" smtClean="0"/>
              <a:t>Accept</a:t>
            </a:r>
            <a:r>
              <a:rPr lang="en-SG" sz="1400" dirty="0" smtClean="0"/>
              <a:t>” button to accept that applicant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Click </a:t>
            </a:r>
            <a:r>
              <a:rPr lang="en-SG" sz="1400" dirty="0" smtClean="0"/>
              <a:t>“</a:t>
            </a:r>
            <a:r>
              <a:rPr lang="en-SG" sz="1400" b="1" dirty="0" smtClean="0"/>
              <a:t>Reject</a:t>
            </a:r>
            <a:r>
              <a:rPr lang="en-SG" sz="1400" dirty="0" smtClean="0"/>
              <a:t>” </a:t>
            </a:r>
            <a:r>
              <a:rPr lang="en-SG" sz="1400" dirty="0"/>
              <a:t>button to </a:t>
            </a:r>
            <a:r>
              <a:rPr lang="en-SG" sz="1400" dirty="0" smtClean="0"/>
              <a:t>reject that applicant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Click </a:t>
            </a:r>
            <a:r>
              <a:rPr lang="en-SG" sz="1400" dirty="0" smtClean="0"/>
              <a:t>“</a:t>
            </a:r>
            <a:r>
              <a:rPr lang="en-SG" sz="1400" b="1" dirty="0" smtClean="0"/>
              <a:t>Save</a:t>
            </a:r>
            <a:r>
              <a:rPr lang="en-SG" sz="1400" dirty="0" smtClean="0"/>
              <a:t>” </a:t>
            </a:r>
            <a:r>
              <a:rPr lang="en-SG" sz="1400" dirty="0"/>
              <a:t>button to accept that </a:t>
            </a:r>
            <a:r>
              <a:rPr lang="en-SG" sz="1400" dirty="0" smtClean="0"/>
              <a:t>applicant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/>
              <a:t>Click </a:t>
            </a:r>
            <a:r>
              <a:rPr lang="en-SG" sz="1400" dirty="0" smtClean="0"/>
              <a:t>“</a:t>
            </a:r>
            <a:r>
              <a:rPr lang="en-SG" sz="1400" b="1" dirty="0" smtClean="0"/>
              <a:t>Message</a:t>
            </a:r>
            <a:r>
              <a:rPr lang="en-SG" sz="1400" dirty="0" smtClean="0"/>
              <a:t>” </a:t>
            </a:r>
            <a:r>
              <a:rPr lang="en-SG" sz="1400" dirty="0"/>
              <a:t>button to </a:t>
            </a:r>
            <a:r>
              <a:rPr lang="en-SG" sz="1400" dirty="0" smtClean="0"/>
              <a:t>send a message to that </a:t>
            </a:r>
            <a:r>
              <a:rPr lang="en-SG" sz="1400" dirty="0"/>
              <a:t>applicant</a:t>
            </a:r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979712" y="4293096"/>
            <a:ext cx="38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go to next slide for the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H-LAP~1\AppData\Local\Temp\SNAGHTML1bbabec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480720" cy="53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68344" y="5085184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next page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7992380" y="5877272"/>
            <a:ext cx="216024" cy="4817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48872" cy="52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87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Accepted Applicants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238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clicks on </a:t>
            </a:r>
            <a:r>
              <a:rPr lang="en-SG" sz="1400" b="1" dirty="0" smtClean="0"/>
              <a:t>Accepted Applicants</a:t>
            </a:r>
            <a:r>
              <a:rPr lang="en-SG" sz="1400" dirty="0" smtClean="0"/>
              <a:t> option from Job Details  - page 1.27.1</a:t>
            </a:r>
          </a:p>
          <a:p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167355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dirty="0"/>
              <a:t>Message</a:t>
            </a:r>
            <a:r>
              <a:rPr lang="en-SG" sz="1400" dirty="0"/>
              <a:t> </a:t>
            </a:r>
            <a:r>
              <a:rPr lang="en-SG" sz="1400" dirty="0" err="1" smtClean="0"/>
              <a:t>iocn</a:t>
            </a:r>
            <a:r>
              <a:rPr lang="en-SG" sz="1400" dirty="0" smtClean="0"/>
              <a:t> to </a:t>
            </a:r>
            <a:r>
              <a:rPr lang="en-SG" sz="1400" dirty="0"/>
              <a:t>send a message to that </a:t>
            </a:r>
            <a:r>
              <a:rPr lang="en-SG" sz="1400" dirty="0" smtClean="0"/>
              <a:t>applicant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multi- applicants and click Message icon to send a group of selected applicants</a:t>
            </a:r>
            <a:endParaRPr lang="en-SG" sz="1400" dirty="0"/>
          </a:p>
          <a:p>
            <a:endParaRPr lang="en-SG" sz="1400" dirty="0"/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852935"/>
            <a:ext cx="7560840" cy="34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66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Chat Group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238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clicks on </a:t>
            </a:r>
            <a:r>
              <a:rPr lang="en-SG" sz="1400" b="1" dirty="0" smtClean="0"/>
              <a:t>Accepted Applicants</a:t>
            </a:r>
            <a:r>
              <a:rPr lang="en-SG" sz="1400" dirty="0" smtClean="0"/>
              <a:t> option from menu</a:t>
            </a:r>
          </a:p>
          <a:p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167355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dirty="0"/>
              <a:t>Message</a:t>
            </a:r>
            <a:r>
              <a:rPr lang="en-SG" sz="1400" dirty="0"/>
              <a:t> </a:t>
            </a:r>
            <a:r>
              <a:rPr lang="en-SG" sz="1400" dirty="0" err="1" smtClean="0"/>
              <a:t>iocn</a:t>
            </a:r>
            <a:r>
              <a:rPr lang="en-SG" sz="1400" dirty="0" smtClean="0"/>
              <a:t> to </a:t>
            </a:r>
            <a:r>
              <a:rPr lang="en-SG" sz="1400" dirty="0"/>
              <a:t>send a message to that </a:t>
            </a:r>
            <a:r>
              <a:rPr lang="en-SG" sz="1400" dirty="0" smtClean="0"/>
              <a:t>applicant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multi- applicants and click Message icon to send a group of selected applicants</a:t>
            </a:r>
            <a:endParaRPr lang="en-SG" sz="1400" dirty="0"/>
          </a:p>
          <a:p>
            <a:endParaRPr lang="en-SG" sz="1400" dirty="0"/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pic>
        <p:nvPicPr>
          <p:cNvPr id="6" name="Picture 5" descr="C:\Users\HH-LAP~1\AppData\Local\Temp\SNAGHTMLca3040c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7704856" cy="3815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8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Rejected Applicants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238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clicks on </a:t>
            </a:r>
            <a:r>
              <a:rPr lang="en-SG" sz="1400" b="1" dirty="0" smtClean="0"/>
              <a:t>Rejected Applicants</a:t>
            </a:r>
            <a:r>
              <a:rPr lang="en-SG" sz="1400" dirty="0" smtClean="0"/>
              <a:t> option from Job Details – page 1.27.1</a:t>
            </a:r>
          </a:p>
          <a:p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167355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dirty="0"/>
              <a:t>Message</a:t>
            </a:r>
            <a:r>
              <a:rPr lang="en-SG" sz="1400" dirty="0"/>
              <a:t> </a:t>
            </a:r>
            <a:r>
              <a:rPr lang="en-SG" sz="1400" dirty="0" smtClean="0"/>
              <a:t>icon to </a:t>
            </a:r>
            <a:r>
              <a:rPr lang="en-SG" sz="1400" dirty="0"/>
              <a:t>send a message to that </a:t>
            </a:r>
            <a:r>
              <a:rPr lang="en-SG" sz="1400" dirty="0" smtClean="0"/>
              <a:t>applicant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multi- applicants and click Message icon to send a group of selected applicants</a:t>
            </a:r>
            <a:endParaRPr lang="en-SG" sz="1400" dirty="0"/>
          </a:p>
          <a:p>
            <a:endParaRPr lang="en-SG" sz="1400" dirty="0"/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36104" y="2780927"/>
            <a:ext cx="7580312" cy="34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21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Message Notification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1665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message list will be displayed when employer click on </a:t>
            </a:r>
            <a:r>
              <a:rPr lang="en-SG" sz="1400" b="1" dirty="0" smtClean="0"/>
              <a:t>“</a:t>
            </a:r>
            <a:r>
              <a:rPr lang="en-SG" sz="1400" b="1" dirty="0"/>
              <a:t>M</a:t>
            </a:r>
            <a:r>
              <a:rPr lang="en-SG" sz="1400" b="1" dirty="0" smtClean="0"/>
              <a:t>essage” </a:t>
            </a:r>
            <a:r>
              <a:rPr lang="en-SG" sz="1400" dirty="0" smtClean="0"/>
              <a:t>icon</a:t>
            </a:r>
          </a:p>
          <a:p>
            <a:r>
              <a:rPr lang="en-SG" sz="1400" dirty="0" smtClean="0"/>
              <a:t>              from the taskbar</a:t>
            </a:r>
          </a:p>
          <a:p>
            <a:endParaRPr lang="en-SG" sz="1400" dirty="0" smtClean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995936" y="1764851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list, employer can each applicant to view new message; or click “</a:t>
            </a:r>
            <a:r>
              <a:rPr lang="en-SG" sz="1400" b="1" dirty="0" smtClean="0"/>
              <a:t>View all Messages</a:t>
            </a:r>
            <a:r>
              <a:rPr lang="en-SG" sz="1400" dirty="0" smtClean="0"/>
              <a:t>” to open </a:t>
            </a:r>
            <a:r>
              <a:rPr lang="en-SG" sz="1400" b="1" dirty="0" smtClean="0"/>
              <a:t>Message Board </a:t>
            </a:r>
            <a:r>
              <a:rPr lang="en-SG" sz="1400" dirty="0" smtClean="0"/>
              <a:t>(as next slide)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135758"/>
            <a:ext cx="2880320" cy="3011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3" y="2686175"/>
            <a:ext cx="390476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470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Register Page for 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484784"/>
            <a:ext cx="3238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000" b="1" dirty="0" smtClean="0"/>
          </a:p>
          <a:p>
            <a:r>
              <a:rPr lang="en-SG" sz="1400" dirty="0" smtClean="0"/>
              <a:t>• Register screen for </a:t>
            </a:r>
            <a:r>
              <a:rPr lang="en-SG" sz="1400" b="1" dirty="0" err="1" smtClean="0"/>
              <a:t>JobSeeker</a:t>
            </a:r>
            <a:r>
              <a:rPr lang="en-SG" sz="1400" dirty="0" smtClean="0"/>
              <a:t> with all fields as design</a:t>
            </a:r>
          </a:p>
          <a:p>
            <a:r>
              <a:rPr lang="en-SG" sz="1400" dirty="0" smtClean="0"/>
              <a:t>• Buttons: Register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772" y="2952820"/>
            <a:ext cx="4369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Guest click </a:t>
            </a:r>
            <a:r>
              <a:rPr lang="en-SG" sz="1400" b="1" dirty="0" smtClean="0"/>
              <a:t>Sign Up </a:t>
            </a:r>
            <a:r>
              <a:rPr lang="en-SG" sz="1400" dirty="0" smtClean="0"/>
              <a:t>to register an account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submitting successfully, go to the </a:t>
            </a:r>
            <a:r>
              <a:rPr lang="en-SG" sz="1400" b="1" dirty="0" smtClean="0"/>
              <a:t>registered email </a:t>
            </a:r>
            <a:r>
              <a:rPr lang="en-SG" sz="1400" dirty="0" smtClean="0"/>
              <a:t>and click on an </a:t>
            </a:r>
            <a:r>
              <a:rPr lang="en-SG" sz="1400" b="1" dirty="0" smtClean="0"/>
              <a:t>activation link </a:t>
            </a:r>
            <a:r>
              <a:rPr lang="en-SG" sz="1400" dirty="0" smtClean="0"/>
              <a:t>to active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Guest can also register with </a:t>
            </a:r>
            <a:r>
              <a:rPr lang="en-SG" sz="1400" b="1" dirty="0" smtClean="0"/>
              <a:t>Facebook</a:t>
            </a:r>
            <a:r>
              <a:rPr lang="en-SG" sz="1400" dirty="0" smtClean="0"/>
              <a:t> option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29114" y="692696"/>
            <a:ext cx="377052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23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Inbox-Message board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page will be displayed when employer click on </a:t>
            </a:r>
            <a:r>
              <a:rPr lang="en-SG" sz="1400" b="1" dirty="0" smtClean="0"/>
              <a:t>“Message/Inbox” </a:t>
            </a:r>
            <a:r>
              <a:rPr lang="en-SG" sz="1400" dirty="0" smtClean="0"/>
              <a:t>option from the menu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1764851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screen, Employer can Replay, Archive, Delete a message</a:t>
            </a:r>
            <a:endParaRPr lang="en-SG" sz="1400" b="1" dirty="0" smtClean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89921" y="2822866"/>
            <a:ext cx="7629261" cy="34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43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Inbox-Message Details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3742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page will be displayed when employer click on a message to view in more details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1764851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</a:t>
            </a:r>
            <a:r>
              <a:rPr lang="en-SG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The details will display all histories of message that sent between the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and Employer for a job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856892"/>
            <a:ext cx="7200800" cy="33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06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Page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38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clicks on </a:t>
            </a:r>
            <a:r>
              <a:rPr lang="en-SG" sz="1400" b="1" dirty="0" smtClean="0"/>
              <a:t>Edit Profile</a:t>
            </a:r>
            <a:r>
              <a:rPr lang="en-SG" sz="1400" dirty="0" smtClean="0"/>
              <a:t> menu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427984" y="1786049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</a:t>
            </a:r>
            <a:r>
              <a:rPr lang="en-SG" sz="1400" b="1" dirty="0" smtClean="0"/>
              <a:t>update</a:t>
            </a:r>
            <a:r>
              <a:rPr lang="en-SG" sz="1400" dirty="0" smtClean="0"/>
              <a:t> the profile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click </a:t>
            </a:r>
            <a:r>
              <a:rPr lang="en-SG" sz="1400" b="1" dirty="0" smtClean="0"/>
              <a:t>Save Changes </a:t>
            </a:r>
            <a:r>
              <a:rPr lang="en-SG" sz="1400" dirty="0" smtClean="0"/>
              <a:t>to save</a:t>
            </a:r>
            <a:endParaRPr lang="en-SG" sz="1400" b="1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click </a:t>
            </a:r>
            <a:r>
              <a:rPr lang="en-SG" sz="1400" b="1" dirty="0" smtClean="0"/>
              <a:t>Cancel</a:t>
            </a:r>
            <a:r>
              <a:rPr lang="en-SG" sz="1400" dirty="0" smtClean="0"/>
              <a:t> to close the form without saving</a:t>
            </a:r>
            <a:endParaRPr lang="en-SG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455754" y="422108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Please go to next slide for the layout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846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1052736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The “Company Name” field can not be modified (should disable it)</a:t>
            </a:r>
            <a:endParaRPr lang="en-US" sz="1600" i="1" dirty="0">
              <a:solidFill>
                <a:srgbClr val="FF0000"/>
              </a:solidFill>
            </a:endParaRPr>
          </a:p>
        </p:txBody>
      </p:sp>
      <p:pic>
        <p:nvPicPr>
          <p:cNvPr id="6" name="Picture 5" descr="C:\Users\HH-LAP~1\AppData\Local\Temp\SNAGHTMLd2fb1bc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7056784" cy="522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54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Administrator Page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7426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This page is used for </a:t>
            </a:r>
            <a:r>
              <a:rPr lang="en-SG" sz="1400" b="1" dirty="0" smtClean="0"/>
              <a:t>Administrator</a:t>
            </a:r>
            <a:r>
              <a:rPr lang="en-SG" sz="1400" dirty="0" smtClean="0"/>
              <a:t> who can access to the system to </a:t>
            </a:r>
            <a:r>
              <a:rPr lang="en-SG" sz="1400" b="1" dirty="0" smtClean="0"/>
              <a:t>active / inactive</a:t>
            </a:r>
            <a:r>
              <a:rPr lang="en-SG" sz="1400" dirty="0" smtClean="0"/>
              <a:t> registered account for employers, </a:t>
            </a:r>
            <a:r>
              <a:rPr lang="en-SG" sz="1400" b="1" dirty="0" smtClean="0"/>
              <a:t>reject/approve</a:t>
            </a:r>
            <a:r>
              <a:rPr lang="en-SG" sz="1400" dirty="0" smtClean="0"/>
              <a:t> a posted job of an employer,  m</a:t>
            </a:r>
            <a:r>
              <a:rPr lang="en-US" sz="1400" dirty="0" err="1" smtClean="0"/>
              <a:t>onitor</a:t>
            </a:r>
            <a:r>
              <a:rPr lang="en-US" sz="1400" dirty="0" smtClean="0"/>
              <a:t> </a:t>
            </a:r>
            <a:r>
              <a:rPr lang="en-US" sz="1400" dirty="0"/>
              <a:t>and follow up the interaction between jobseeker and employer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427984" y="1781935"/>
            <a:ext cx="4464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“</a:t>
            </a:r>
            <a:r>
              <a:rPr lang="en-SG" sz="1400" b="1" dirty="0" smtClean="0"/>
              <a:t>Employers</a:t>
            </a:r>
            <a:r>
              <a:rPr lang="en-SG" sz="1400" dirty="0" smtClean="0"/>
              <a:t>” menu to view all employer in the system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Clicks “</a:t>
            </a:r>
            <a:r>
              <a:rPr lang="en-SG" sz="1400" b="1" dirty="0" smtClean="0"/>
              <a:t>Job Seekers</a:t>
            </a:r>
            <a:r>
              <a:rPr lang="en-SG" sz="1400" dirty="0" smtClean="0"/>
              <a:t>” menu to view all Job Seekers in the system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Clicks “</a:t>
            </a:r>
            <a:r>
              <a:rPr lang="en-SG" sz="1400" b="1" dirty="0" smtClean="0"/>
              <a:t>Posted Jobs</a:t>
            </a:r>
            <a:r>
              <a:rPr lang="en-SG" sz="1400" dirty="0" smtClean="0"/>
              <a:t>” to view all posted jobs of all employers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Clicks “</a:t>
            </a:r>
            <a:r>
              <a:rPr lang="en-SG" sz="1400" b="1" dirty="0" smtClean="0"/>
              <a:t>Job Status</a:t>
            </a:r>
            <a:r>
              <a:rPr lang="en-SG" sz="1400" dirty="0" smtClean="0"/>
              <a:t>” to view </a:t>
            </a:r>
            <a:r>
              <a:rPr lang="en-US" sz="1400" dirty="0"/>
              <a:t>the interaction between jobseeker and employer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5063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666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Review Requested Employer Accounts Page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32385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is used for </a:t>
            </a:r>
            <a:r>
              <a:rPr lang="en-SG" sz="1400" b="1" dirty="0" smtClean="0"/>
              <a:t>Admin</a:t>
            </a:r>
            <a:r>
              <a:rPr lang="en-SG" sz="1400" dirty="0" smtClean="0"/>
              <a:t> to </a:t>
            </a:r>
            <a:r>
              <a:rPr lang="en-SG" sz="1400" b="1" dirty="0" smtClean="0"/>
              <a:t>active/inactive </a:t>
            </a:r>
            <a:r>
              <a:rPr lang="en-SG" sz="1400" dirty="0" smtClean="0"/>
              <a:t>a registered employer account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fields should be looked  as design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1610797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view more info of employer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active employer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In-active account (for an active account)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45566"/>
            <a:ext cx="238095" cy="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277832"/>
            <a:ext cx="247619" cy="2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343" y="2539764"/>
            <a:ext cx="225108" cy="2164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34534" y="2780927"/>
            <a:ext cx="7925898" cy="37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661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View &amp; Edit Employer Details Page  - Admin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742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Admin clicks on View More Details of an employer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1610797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</a:t>
            </a:r>
            <a:r>
              <a:rPr lang="en-SG" sz="1400" b="1" dirty="0" smtClean="0"/>
              <a:t>Active</a:t>
            </a:r>
            <a:r>
              <a:rPr lang="en-SG" sz="1400" dirty="0" smtClean="0"/>
              <a:t> a Pending /In-active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</a:t>
            </a:r>
            <a:r>
              <a:rPr lang="en-SG" sz="1400" b="1" dirty="0" smtClean="0"/>
              <a:t>In-active</a:t>
            </a:r>
            <a:r>
              <a:rPr lang="en-SG" sz="1400" dirty="0" smtClean="0"/>
              <a:t> an Active account</a:t>
            </a:r>
            <a:endParaRPr lang="en-SG" sz="1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9330" y="2524713"/>
            <a:ext cx="8135118" cy="42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656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1.37.1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View &amp; Edit Employer Details Page  </a:t>
            </a:r>
            <a:r>
              <a:rPr lang="en-SG" dirty="0" err="1" smtClean="0">
                <a:latin typeface="Arial Black" panose="020B0A04020102020204" pitchFamily="34" charset="0"/>
              </a:rPr>
              <a:t>Cont</a:t>
            </a:r>
            <a:r>
              <a:rPr lang="en-SG" dirty="0" smtClean="0">
                <a:latin typeface="Arial Black" panose="020B0A04020102020204" pitchFamily="34" charset="0"/>
              </a:rPr>
              <a:t>…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742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Admin clicks on View More Details of an employer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1786920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</a:t>
            </a:r>
            <a:r>
              <a:rPr lang="en-SG" sz="1400" b="1" dirty="0" smtClean="0"/>
              <a:t>Active</a:t>
            </a:r>
            <a:r>
              <a:rPr lang="en-SG" sz="1400" dirty="0" smtClean="0"/>
              <a:t> a Pending /In-active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</a:t>
            </a:r>
            <a:r>
              <a:rPr lang="en-SG" sz="1400" b="1" dirty="0" smtClean="0"/>
              <a:t>In-active</a:t>
            </a:r>
            <a:r>
              <a:rPr lang="en-SG" sz="1400" dirty="0" smtClean="0"/>
              <a:t> an Active account</a:t>
            </a:r>
            <a:endParaRPr lang="en-SG" sz="1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7254" y="2780928"/>
            <a:ext cx="81892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44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Review Posted Jobs Page  - Admin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742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is used for </a:t>
            </a:r>
            <a:r>
              <a:rPr lang="en-SG" sz="1400" b="1" dirty="0" smtClean="0"/>
              <a:t>Admin</a:t>
            </a:r>
            <a:r>
              <a:rPr lang="en-SG" sz="1400" dirty="0"/>
              <a:t> </a:t>
            </a:r>
            <a:r>
              <a:rPr lang="en-SG" sz="1400" dirty="0" smtClean="0"/>
              <a:t>to view and </a:t>
            </a:r>
            <a:r>
              <a:rPr lang="en-SG" sz="1400" b="1" dirty="0" smtClean="0"/>
              <a:t>approve</a:t>
            </a:r>
            <a:r>
              <a:rPr lang="en-SG" sz="1400" dirty="0" smtClean="0"/>
              <a:t> or </a:t>
            </a:r>
            <a:r>
              <a:rPr lang="en-SG" sz="1400" b="1" dirty="0" smtClean="0"/>
              <a:t>reject</a:t>
            </a:r>
            <a:r>
              <a:rPr lang="en-SG" sz="1400" dirty="0" smtClean="0"/>
              <a:t> a posted job </a:t>
            </a:r>
            <a:r>
              <a:rPr lang="en-SG" sz="1400" dirty="0"/>
              <a:t>of </a:t>
            </a:r>
            <a:r>
              <a:rPr lang="en-SG" sz="1400" dirty="0" smtClean="0"/>
              <a:t>all employers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fields should be looked as design</a:t>
            </a:r>
            <a:endParaRPr lang="en-SG" sz="1400" dirty="0"/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1786920"/>
            <a:ext cx="4932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Admin clicks          to view more </a:t>
            </a:r>
            <a:r>
              <a:rPr lang="en-SG" sz="1400" dirty="0" smtClean="0"/>
              <a:t>details of job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/>
              <a:t>Admin clicks          to </a:t>
            </a:r>
            <a:r>
              <a:rPr lang="en-SG" sz="1400" dirty="0" smtClean="0"/>
              <a:t>approve a job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/>
              <a:t>Admin clicks          to </a:t>
            </a:r>
            <a:r>
              <a:rPr lang="en-SG" sz="1400" dirty="0" smtClean="0"/>
              <a:t>reject a job with a “Reject Note”</a:t>
            </a:r>
            <a:endParaRPr lang="en-SG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03473"/>
            <a:ext cx="238095" cy="219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435739"/>
            <a:ext cx="247619" cy="228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686849"/>
            <a:ext cx="247619" cy="238095"/>
          </a:xfrm>
          <a:prstGeom prst="rect">
            <a:avLst/>
          </a:prstGeom>
        </p:spPr>
      </p:pic>
      <p:pic>
        <p:nvPicPr>
          <p:cNvPr id="1026" name="Picture 2" descr="C:\Users\HH-LAP~1\AppData\Local\Temp\SNAGHTML1083d2d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0" y="2943384"/>
            <a:ext cx="8207126" cy="385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1.39.</a:t>
            </a:r>
            <a:r>
              <a:rPr lang="en-SG" dirty="0">
                <a:latin typeface="Arial Black" panose="020B0A04020102020204" pitchFamily="34" charset="0"/>
              </a:rPr>
              <a:t>	V</a:t>
            </a:r>
            <a:r>
              <a:rPr lang="en-SG" dirty="0" smtClean="0">
                <a:latin typeface="Arial Black" panose="020B0A04020102020204" pitchFamily="34" charset="0"/>
              </a:rPr>
              <a:t>iew Job Details Page  - Admin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742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Admin clicks on View Details of a job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fields should be looked as design</a:t>
            </a:r>
            <a:endParaRPr lang="en-SG" sz="1400" dirty="0"/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1960" y="1786920"/>
            <a:ext cx="4752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In this screen, </a:t>
            </a:r>
            <a:r>
              <a:rPr lang="en-SG" sz="1400" b="1" dirty="0" smtClean="0"/>
              <a:t>Admin</a:t>
            </a:r>
            <a:r>
              <a:rPr lang="en-SG" sz="1400" dirty="0" smtClean="0"/>
              <a:t> can also </a:t>
            </a:r>
            <a:r>
              <a:rPr lang="en-SG" sz="1400" b="1" dirty="0" smtClean="0"/>
              <a:t>Active </a:t>
            </a:r>
            <a:r>
              <a:rPr lang="en-SG" sz="1400" dirty="0" smtClean="0"/>
              <a:t>or </a:t>
            </a:r>
            <a:r>
              <a:rPr lang="en-SG" sz="1400" b="1" dirty="0" smtClean="0"/>
              <a:t>in-Active </a:t>
            </a:r>
            <a:r>
              <a:rPr lang="en-SG" sz="1400" dirty="0" smtClean="0"/>
              <a:t>a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also modify a job by clicking </a:t>
            </a:r>
            <a:r>
              <a:rPr lang="en-SG" sz="1400" b="1" dirty="0" smtClean="0"/>
              <a:t>Edit</a:t>
            </a:r>
            <a:r>
              <a:rPr lang="en-SG" sz="1400" dirty="0" smtClean="0"/>
              <a:t> button</a:t>
            </a:r>
            <a:endParaRPr lang="en-SG" sz="1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5622" y="2741026"/>
            <a:ext cx="7966818" cy="4000342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771800" y="3284984"/>
            <a:ext cx="2736304" cy="1003490"/>
          </a:xfrm>
          <a:prstGeom prst="wedgeRoundRectCallout">
            <a:avLst>
              <a:gd name="adj1" fmla="val -20616"/>
              <a:gd name="adj2" fmla="val 487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Admin clicks “Edit” button -&gt; all fields should be enabled to modify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475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Last Step for sign up with FB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484784"/>
            <a:ext cx="323857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000" b="1" dirty="0" smtClean="0"/>
          </a:p>
          <a:p>
            <a:r>
              <a:rPr lang="en-SG" sz="1400" dirty="0" smtClean="0"/>
              <a:t>• </a:t>
            </a:r>
            <a:r>
              <a:rPr lang="en-SG" sz="1400" dirty="0"/>
              <a:t>After Jobseeker logged in the FB successfully, this screen will be displayed to enter NRIC type/number</a:t>
            </a:r>
          </a:p>
          <a:p>
            <a:r>
              <a:rPr lang="en-SG" sz="1400" dirty="0"/>
              <a:t>• Fields: all fields should be as the design</a:t>
            </a:r>
          </a:p>
          <a:p>
            <a:r>
              <a:rPr lang="en-SG" sz="1400" dirty="0"/>
              <a:t>• Buttons: Sign 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2826" y="3354185"/>
            <a:ext cx="4369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Full name and Email will get from FB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Jobseeker needs to provide NRIC number/type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Then click Sign Up to complete and access the app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129114" y="1127824"/>
            <a:ext cx="3771900" cy="40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592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1.40.</a:t>
            </a:r>
            <a:r>
              <a:rPr lang="en-SG" dirty="0">
                <a:latin typeface="Arial Black" panose="020B0A04020102020204" pitchFamily="34" charset="0"/>
              </a:rPr>
              <a:t>	View </a:t>
            </a:r>
            <a:r>
              <a:rPr lang="en-SG" dirty="0" err="1">
                <a:latin typeface="Arial Black" panose="020B0A04020102020204" pitchFamily="34" charset="0"/>
              </a:rPr>
              <a:t>JobSeeker</a:t>
            </a:r>
            <a:r>
              <a:rPr lang="en-SG" dirty="0">
                <a:latin typeface="Arial Black" panose="020B0A04020102020204" pitchFamily="34" charset="0"/>
              </a:rPr>
              <a:t> Profiles </a:t>
            </a:r>
            <a:r>
              <a:rPr lang="en-SG" dirty="0" smtClean="0">
                <a:latin typeface="Arial Black" panose="020B0A04020102020204" pitchFamily="34" charset="0"/>
              </a:rPr>
              <a:t>Page - Admin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32385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 smtClean="0"/>
          </a:p>
          <a:p>
            <a:r>
              <a:rPr lang="en-SG" sz="1400" dirty="0" smtClean="0"/>
              <a:t>• This screen is used for </a:t>
            </a:r>
            <a:r>
              <a:rPr lang="en-SG" sz="1400" b="1" dirty="0" smtClean="0"/>
              <a:t>Admin</a:t>
            </a:r>
            <a:r>
              <a:rPr lang="en-SG" sz="1400" dirty="0" smtClean="0"/>
              <a:t> to </a:t>
            </a:r>
            <a:r>
              <a:rPr lang="en-SG" sz="1400" b="1" dirty="0" smtClean="0"/>
              <a:t>view</a:t>
            </a:r>
            <a:r>
              <a:rPr lang="en-SG" sz="1400" dirty="0" smtClean="0"/>
              <a:t> and can </a:t>
            </a:r>
            <a:r>
              <a:rPr lang="en-SG" sz="1400" b="1" dirty="0" smtClean="0"/>
              <a:t>disable </a:t>
            </a:r>
            <a:r>
              <a:rPr lang="en-SG" sz="1400" dirty="0" smtClean="0"/>
              <a:t>an account of Job Seeker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fields should be looked  as design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1610797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view more info of </a:t>
            </a:r>
            <a:r>
              <a:rPr lang="en-SG" sz="1400" dirty="0" err="1" smtClean="0"/>
              <a:t>JobSeeker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</a:t>
            </a:r>
            <a:r>
              <a:rPr lang="en-SG" sz="1400" b="1" dirty="0" smtClean="0"/>
              <a:t>disable</a:t>
            </a:r>
            <a:r>
              <a:rPr lang="en-SG" sz="1400" dirty="0" smtClean="0"/>
              <a:t>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         to </a:t>
            </a:r>
            <a:r>
              <a:rPr lang="en-SG" sz="1400" b="1" dirty="0" smtClean="0"/>
              <a:t>enable</a:t>
            </a:r>
            <a:r>
              <a:rPr lang="en-SG" sz="1400" dirty="0" smtClean="0"/>
              <a:t> a disabled account of </a:t>
            </a:r>
            <a:r>
              <a:rPr lang="en-SG" sz="1400" dirty="0" err="1" smtClean="0"/>
              <a:t>JobSeeker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45566"/>
            <a:ext cx="238095" cy="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95" y="2487157"/>
            <a:ext cx="272381" cy="251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743" y="2262166"/>
            <a:ext cx="247619" cy="23809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422826" y="2785545"/>
            <a:ext cx="8253630" cy="391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59468"/>
            <a:ext cx="655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1.41.</a:t>
            </a:r>
            <a:r>
              <a:rPr lang="en-SG" dirty="0">
                <a:latin typeface="Arial Black" panose="020B0A04020102020204" pitchFamily="34" charset="0"/>
              </a:rPr>
              <a:t>	View </a:t>
            </a:r>
            <a:r>
              <a:rPr lang="en-SG" dirty="0" err="1">
                <a:latin typeface="Arial Black" panose="020B0A04020102020204" pitchFamily="34" charset="0"/>
              </a:rPr>
              <a:t>JobSeeker</a:t>
            </a:r>
            <a:r>
              <a:rPr lang="en-SG" dirty="0">
                <a:latin typeface="Arial Black" panose="020B0A04020102020204" pitchFamily="34" charset="0"/>
              </a:rPr>
              <a:t> </a:t>
            </a:r>
            <a:r>
              <a:rPr lang="en-SG" dirty="0" smtClean="0">
                <a:latin typeface="Arial Black" panose="020B0A04020102020204" pitchFamily="34" charset="0"/>
              </a:rPr>
              <a:t>More Details Page - Admin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55393"/>
            <a:ext cx="3526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is used for </a:t>
            </a:r>
            <a:r>
              <a:rPr lang="en-SG" sz="1400" b="1" dirty="0" smtClean="0"/>
              <a:t>Admin</a:t>
            </a:r>
            <a:r>
              <a:rPr lang="en-SG" sz="1400" dirty="0" smtClean="0"/>
              <a:t> to </a:t>
            </a:r>
            <a:r>
              <a:rPr lang="en-SG" sz="1400" b="1" dirty="0" smtClean="0"/>
              <a:t>view</a:t>
            </a:r>
            <a:r>
              <a:rPr lang="en-SG" sz="1400" dirty="0" smtClean="0"/>
              <a:t> and can also </a:t>
            </a:r>
            <a:r>
              <a:rPr lang="en-SG" sz="1400" b="1" dirty="0" smtClean="0"/>
              <a:t>disable </a:t>
            </a:r>
            <a:r>
              <a:rPr lang="en-SG" sz="1400" dirty="0" smtClean="0"/>
              <a:t>an account of Job Seeker</a:t>
            </a:r>
          </a:p>
          <a:p>
            <a:endParaRPr lang="en-SG" sz="1400" dirty="0" smtClean="0"/>
          </a:p>
          <a:p>
            <a:r>
              <a:rPr lang="en-SG" sz="1400" dirty="0"/>
              <a:t>• </a:t>
            </a:r>
            <a:r>
              <a:rPr lang="en-SG" sz="1400" dirty="0" smtClean="0"/>
              <a:t>All fields should be looked  as design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1754813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clicks “I</a:t>
            </a:r>
            <a:r>
              <a:rPr lang="en-SG" sz="1400" b="1" dirty="0" smtClean="0"/>
              <a:t>n-active</a:t>
            </a:r>
            <a:r>
              <a:rPr lang="en-SG" sz="1400" dirty="0" smtClean="0"/>
              <a:t>” button if wants to disable that Jobseeker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Admin can Edit a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by clicking </a:t>
            </a:r>
            <a:r>
              <a:rPr lang="en-SG" sz="1400" b="1" dirty="0" smtClean="0"/>
              <a:t>Edit</a:t>
            </a:r>
            <a:r>
              <a:rPr lang="en-SG" sz="1400" dirty="0" smtClean="0"/>
              <a:t> button</a:t>
            </a:r>
            <a:endParaRPr lang="en-SG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37170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Please go to next slide for the layout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548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H-LAP~1\AppData\Local\Temp\SNAGHTML1487e73b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9478"/>
            <a:ext cx="7272808" cy="587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/>
          <p:cNvSpPr/>
          <p:nvPr/>
        </p:nvSpPr>
        <p:spPr>
          <a:xfrm>
            <a:off x="3239852" y="1484784"/>
            <a:ext cx="2736304" cy="1003490"/>
          </a:xfrm>
          <a:prstGeom prst="wedgeRoundRectCallout">
            <a:avLst>
              <a:gd name="adj1" fmla="val -20616"/>
              <a:gd name="adj2" fmla="val 487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Admin clicks “Edit” button -&gt; all fields should be enabled to modify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563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Home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 – </a:t>
            </a:r>
            <a:r>
              <a:rPr lang="en-SG" dirty="0">
                <a:latin typeface="Arial Black" panose="020B0A04020102020204" pitchFamily="34" charset="0"/>
              </a:rPr>
              <a:t>L</a:t>
            </a:r>
            <a:r>
              <a:rPr lang="en-SG" dirty="0" smtClean="0">
                <a:latin typeface="Arial Black" panose="020B0A04020102020204" pitchFamily="34" charset="0"/>
              </a:rPr>
              <a:t>ogged in)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628800"/>
            <a:ext cx="4030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is Home page after a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logged in successfully to the site</a:t>
            </a:r>
          </a:p>
          <a:p>
            <a:r>
              <a:rPr lang="en-SG" sz="1400" dirty="0" smtClean="0"/>
              <a:t>• All fields and info should be displayed as 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1628800"/>
            <a:ext cx="4030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 smtClean="0"/>
              <a:t>: </a:t>
            </a:r>
            <a:endParaRPr lang="en-SG" sz="1400" dirty="0"/>
          </a:p>
          <a:p>
            <a:r>
              <a:rPr lang="en-SG" sz="1400" dirty="0"/>
              <a:t>User </a:t>
            </a:r>
            <a:r>
              <a:rPr lang="en-SG" sz="1400" dirty="0" smtClean="0"/>
              <a:t>Storyboard</a:t>
            </a:r>
            <a:r>
              <a:rPr lang="en-SG" sz="1400" dirty="0"/>
              <a:t>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can </a:t>
            </a:r>
            <a:r>
              <a:rPr lang="en-SG" sz="1400" b="1" dirty="0" smtClean="0"/>
              <a:t>Search</a:t>
            </a:r>
            <a:r>
              <a:rPr lang="en-SG" sz="1400" dirty="0" smtClean="0"/>
              <a:t> jobs, </a:t>
            </a:r>
            <a:r>
              <a:rPr lang="en-SG" sz="1400" b="1" dirty="0" smtClean="0"/>
              <a:t>Apply</a:t>
            </a:r>
            <a:r>
              <a:rPr lang="en-SG" sz="1400" dirty="0" smtClean="0"/>
              <a:t> job       , </a:t>
            </a:r>
            <a:r>
              <a:rPr lang="en-SG" sz="1400" b="1" dirty="0" smtClean="0"/>
              <a:t>Save</a:t>
            </a:r>
            <a:r>
              <a:rPr lang="en-SG" sz="1400" dirty="0" smtClean="0"/>
              <a:t> job or </a:t>
            </a:r>
            <a:r>
              <a:rPr lang="en-SG" sz="1400" b="1" dirty="0" smtClean="0"/>
              <a:t>Share</a:t>
            </a:r>
            <a:r>
              <a:rPr lang="en-SG" sz="1400" dirty="0" smtClean="0"/>
              <a:t>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on a job to view more details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024" y="2051794"/>
            <a:ext cx="218467" cy="199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845" y="2071968"/>
            <a:ext cx="201651" cy="195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4" y="2276872"/>
            <a:ext cx="206974" cy="18923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39552" y="2708920"/>
            <a:ext cx="8213641" cy="38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81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 Details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29" y="1786049"/>
            <a:ext cx="3670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Job details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clicks on a job to view in more details</a:t>
            </a:r>
            <a:endParaRPr lang="en-SG" sz="1400" dirty="0"/>
          </a:p>
          <a:p>
            <a:r>
              <a:rPr lang="en-SG" sz="1400" dirty="0" smtClean="0"/>
              <a:t>• All fields and buttons as design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27984" y="1628800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dirty="0" smtClean="0"/>
              <a:t>Apply</a:t>
            </a:r>
            <a:r>
              <a:rPr lang="en-SG" sz="1400" dirty="0" smtClean="0"/>
              <a:t>/ </a:t>
            </a:r>
            <a:r>
              <a:rPr lang="en-SG" sz="1400" b="1" dirty="0" smtClean="0"/>
              <a:t>Save</a:t>
            </a:r>
            <a:r>
              <a:rPr lang="en-SG" sz="1400" dirty="0" smtClean="0"/>
              <a:t> button to apply/ or save that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dirty="0" smtClean="0"/>
              <a:t>f</a:t>
            </a:r>
            <a:r>
              <a:rPr lang="en-SG" sz="1400" dirty="0" smtClean="0"/>
              <a:t>” button to share via Facebook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“</a:t>
            </a:r>
            <a:r>
              <a:rPr lang="en-SG" sz="1400" b="1" dirty="0" smtClean="0"/>
              <a:t>Email</a:t>
            </a:r>
            <a:r>
              <a:rPr lang="en-SG" sz="1400" dirty="0" smtClean="0"/>
              <a:t>” button to share via email</a:t>
            </a:r>
          </a:p>
          <a:p>
            <a:endParaRPr lang="en-SG" sz="1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9369" y="2780928"/>
            <a:ext cx="7343031" cy="40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124744"/>
            <a:ext cx="48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Saved Jobs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556792"/>
            <a:ext cx="3598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 smtClean="0"/>
          </a:p>
          <a:p>
            <a:r>
              <a:rPr lang="en-SG" sz="1400" dirty="0" smtClean="0"/>
              <a:t>• This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clicks on “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” from left menu.</a:t>
            </a:r>
          </a:p>
          <a:p>
            <a:r>
              <a:rPr lang="en-SG" sz="1400" dirty="0"/>
              <a:t> • </a:t>
            </a:r>
            <a:r>
              <a:rPr lang="en-SG" sz="1400" dirty="0" smtClean="0"/>
              <a:t>The screen shows all saved jobs- default sort on descending by posted date</a:t>
            </a:r>
            <a:endParaRPr lang="en-SG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67944" y="1556792"/>
            <a:ext cx="48245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</a:t>
            </a:r>
            <a:r>
              <a:rPr lang="en-SG" sz="1400" b="1" dirty="0" smtClean="0"/>
              <a:t>      </a:t>
            </a:r>
            <a:r>
              <a:rPr lang="en-SG" sz="1400" dirty="0" smtClean="0"/>
              <a:t> if want to delete a job from saved list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</a:t>
            </a:r>
            <a:r>
              <a:rPr lang="en-SG" sz="1400" b="1" dirty="0" smtClean="0"/>
              <a:t>    </a:t>
            </a:r>
            <a:r>
              <a:rPr lang="en-SG" sz="1400" dirty="0" smtClean="0"/>
              <a:t>  if want to apply that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      if want to share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on a job to view more details.</a:t>
            </a:r>
          </a:p>
          <a:p>
            <a:endParaRPr lang="en-SG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61" y="2234943"/>
            <a:ext cx="198606" cy="1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443413"/>
            <a:ext cx="206974" cy="1892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018824"/>
            <a:ext cx="221816" cy="1860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537368" y="2996952"/>
            <a:ext cx="7851056" cy="37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5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Deleted Jobs Page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72816"/>
            <a:ext cx="3886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clicks on “</a:t>
            </a:r>
            <a:r>
              <a:rPr lang="en-SG" sz="1400" b="1" dirty="0" smtClean="0"/>
              <a:t>Deleted Jobs</a:t>
            </a:r>
            <a:r>
              <a:rPr lang="en-SG" sz="1400" dirty="0" smtClean="0"/>
              <a:t>” from the menu. The screen shows all deleted jobs.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55976" y="1786049"/>
            <a:ext cx="4536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Click       </a:t>
            </a:r>
            <a:r>
              <a:rPr lang="en-SG" sz="1400" dirty="0" smtClean="0"/>
              <a:t> if want to remove a job from deleted list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Click  </a:t>
            </a:r>
            <a:r>
              <a:rPr lang="en-SG" sz="1400" dirty="0" smtClean="0"/>
              <a:t>       if want to restore that job to saved list.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on a job to view more details.</a:t>
            </a:r>
          </a:p>
          <a:p>
            <a:endParaRPr lang="en-SG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61" y="2492499"/>
            <a:ext cx="198606" cy="181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6" y="2264571"/>
            <a:ext cx="221816" cy="1860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11560" y="3043154"/>
            <a:ext cx="8091930" cy="32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7253</TotalTime>
  <Words>2803</Words>
  <Application>Microsoft Office PowerPoint</Application>
  <PresentationFormat>On-screen Show (4:3)</PresentationFormat>
  <Paragraphs>354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SUNY Campus Agreement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Searthworld</dc:title>
  <dc:creator>Manfred Low</dc:creator>
  <cp:lastModifiedBy>Thanh Pham</cp:lastModifiedBy>
  <cp:revision>655</cp:revision>
  <dcterms:created xsi:type="dcterms:W3CDTF">2015-08-18T17:26:19Z</dcterms:created>
  <dcterms:modified xsi:type="dcterms:W3CDTF">2016-10-25T08:40:16Z</dcterms:modified>
</cp:coreProperties>
</file>